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Minutes of Study Vs. Test Scores</a:t>
            </a:r>
          </a:p>
        </c:rich>
      </c:tx>
      <c:layout>
        <c:manualLayout>
          <c:xMode val="edge"/>
          <c:yMode val="edge"/>
          <c:x val="0.17233783287163099"/>
          <c:y val="0.4663452195959229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539369999513517"/>
          <c:y val="0.16123989141250186"/>
          <c:w val="0.82604759282092743"/>
          <c:h val="0.63596899134120644"/>
        </c:manualLayout>
      </c:layout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chemeClr val="accent1"/>
              </a:solidFill>
            </c:spPr>
          </c:marker>
          <c:xVal>
            <c:numRef>
              <c:f>Sheet1!$A$48:$A$57</c:f>
              <c:numCache>
                <c:formatCode>General</c:formatCode>
                <c:ptCount val="10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0</c:v>
                </c:pt>
                <c:pt idx="6">
                  <c:v>15</c:v>
                </c:pt>
                <c:pt idx="7">
                  <c:v>30</c:v>
                </c:pt>
                <c:pt idx="8">
                  <c:v>45</c:v>
                </c:pt>
                <c:pt idx="9">
                  <c:v>60</c:v>
                </c:pt>
              </c:numCache>
            </c:numRef>
          </c:xVal>
          <c:yVal>
            <c:numRef>
              <c:f>Sheet1!$B$48:$B$57</c:f>
              <c:numCache>
                <c:formatCode>General</c:formatCode>
                <c:ptCount val="10"/>
                <c:pt idx="0">
                  <c:v>50</c:v>
                </c:pt>
                <c:pt idx="1">
                  <c:v>70</c:v>
                </c:pt>
                <c:pt idx="2">
                  <c:v>80</c:v>
                </c:pt>
                <c:pt idx="3">
                  <c:v>88</c:v>
                </c:pt>
                <c:pt idx="4">
                  <c:v>90</c:v>
                </c:pt>
                <c:pt idx="5">
                  <c:v>55</c:v>
                </c:pt>
                <c:pt idx="6">
                  <c:v>71</c:v>
                </c:pt>
                <c:pt idx="7">
                  <c:v>75</c:v>
                </c:pt>
                <c:pt idx="8">
                  <c:v>82</c:v>
                </c:pt>
                <c:pt idx="9">
                  <c:v>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1F6-4A16-804E-547E84A1CB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204424"/>
        <c:axId val="2127204792"/>
      </c:scatterChart>
      <c:valAx>
        <c:axId val="2127204424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Minutes of Study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127204792"/>
        <c:crosses val="autoZero"/>
        <c:crossBetween val="midCat"/>
      </c:valAx>
      <c:valAx>
        <c:axId val="2127204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 Score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127204424"/>
        <c:crosses val="autoZero"/>
        <c:crossBetween val="midCat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35707223963702E-2"/>
          <c:y val="0.11211935856124"/>
          <c:w val="0.85267870089399878"/>
          <c:h val="0.82381243654662284"/>
        </c:manualLayout>
      </c:layout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chemeClr val="accent3"/>
              </a:solidFill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Sheet1!$B$1:$B$11</c:f>
              <c:numCache>
                <c:formatCode>General</c:formatCode>
                <c:ptCount val="11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10</c:v>
                </c:pt>
                <c:pt idx="5">
                  <c:v>8</c:v>
                </c:pt>
                <c:pt idx="6">
                  <c:v>5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CEF-48AF-BC0E-9219774BC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6577704"/>
        <c:axId val="2128316360"/>
      </c:scatterChart>
      <c:valAx>
        <c:axId val="2126577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8316360"/>
        <c:crosses val="autoZero"/>
        <c:crossBetween val="midCat"/>
      </c:valAx>
      <c:valAx>
        <c:axId val="21283163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265777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chemeClr val="accent3"/>
              </a:solidFill>
            </c:spPr>
          </c:marker>
          <c:xVal>
            <c:numRef>
              <c:f>Sheet1!$A$13:$A$23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Sheet1!$B$13:$B$23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7</c:v>
                </c:pt>
                <c:pt idx="8">
                  <c:v>9</c:v>
                </c:pt>
                <c:pt idx="9">
                  <c:v>8</c:v>
                </c:pt>
                <c:pt idx="10">
                  <c:v>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85-40F5-BB4C-5A8527AC0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571928"/>
        <c:axId val="2127790264"/>
      </c:scatterChart>
      <c:valAx>
        <c:axId val="2129571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7790264"/>
        <c:crosses val="autoZero"/>
        <c:crossBetween val="midCat"/>
      </c:valAx>
      <c:valAx>
        <c:axId val="21277902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295719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chemeClr val="accent3"/>
              </a:solidFill>
            </c:spPr>
          </c:marker>
          <c:xVal>
            <c:numRef>
              <c:f>Sheet1!$A$25:$A$35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Sheet1!$B$25:$B$35</c:f>
              <c:numCache>
                <c:formatCode>General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9</c:v>
                </c:pt>
                <c:pt idx="5">
                  <c:v>8</c:v>
                </c:pt>
                <c:pt idx="6">
                  <c:v>1</c:v>
                </c:pt>
                <c:pt idx="7">
                  <c:v>2</c:v>
                </c:pt>
                <c:pt idx="8">
                  <c:v>7</c:v>
                </c:pt>
                <c:pt idx="9">
                  <c:v>4</c:v>
                </c:pt>
                <c:pt idx="10">
                  <c:v>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77A-43B2-9A69-A398FAC29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268280"/>
        <c:axId val="2128373864"/>
      </c:scatterChart>
      <c:valAx>
        <c:axId val="2127268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8373864"/>
        <c:crosses val="autoZero"/>
        <c:crossBetween val="midCat"/>
      </c:valAx>
      <c:valAx>
        <c:axId val="21283738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272682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chemeClr val="accent2"/>
              </a:solidFill>
            </c:spPr>
          </c:marker>
          <c:xVal>
            <c:numRef>
              <c:f>Sheet1!$A$37:$A$47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Sheet1!$B$37:$B$47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5</c:v>
                </c:pt>
                <c:pt idx="3">
                  <c:v>2.5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2.5</c:v>
                </c:pt>
                <c:pt idx="8">
                  <c:v>5</c:v>
                </c:pt>
                <c:pt idx="9">
                  <c:v>8</c:v>
                </c:pt>
                <c:pt idx="10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98E-4709-B0F7-920FE3463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001400"/>
        <c:axId val="2124560392"/>
      </c:scatterChart>
      <c:valAx>
        <c:axId val="2129001400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2124560392"/>
        <c:crosses val="autoZero"/>
        <c:crossBetween val="midCat"/>
      </c:valAx>
      <c:valAx>
        <c:axId val="21245603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290014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5C64-9423-4D25-AFEA-DF52937BE8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Scatter Plots, Correlation, and Causation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782FB-447F-431B-B1A7-DDEEC2D025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C365-37A7-4F2F-9273-A60EEC31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0AEA6-C06F-4F8C-9C69-ED1BFF569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9468288" cy="3636511"/>
          </a:xfrm>
        </p:spPr>
        <p:txBody>
          <a:bodyPr/>
          <a:lstStyle/>
          <a:p>
            <a:r>
              <a:rPr lang="en-US" dirty="0"/>
              <a:t>Scatter plot is a graph that is made up of points (</a:t>
            </a:r>
            <a:r>
              <a:rPr lang="en-US" dirty="0" err="1"/>
              <a:t>x,y</a:t>
            </a:r>
            <a:r>
              <a:rPr lang="en-US" dirty="0"/>
              <a:t> coordinates) that represent the relationship between two sets of data, also know as bivariate data, and are scattered around”.</a:t>
            </a:r>
          </a:p>
        </p:txBody>
      </p:sp>
    </p:spTree>
    <p:extLst>
      <p:ext uri="{BB962C8B-B14F-4D97-AF65-F5344CB8AC3E}">
        <p14:creationId xmlns:p14="http://schemas.microsoft.com/office/powerpoint/2010/main" val="414704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53CC-E07F-419E-B615-CE409D83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 Example</a:t>
            </a:r>
          </a:p>
        </p:txBody>
      </p:sp>
      <p:pic>
        <p:nvPicPr>
          <p:cNvPr id="4" name="Content Placeholder 3" descr="table.png">
            <a:extLst>
              <a:ext uri="{FF2B5EF4-FFF2-40B4-BE49-F238E27FC236}">
                <a16:creationId xmlns:a16="http://schemas.microsoft.com/office/drawing/2014/main" id="{A73A4919-7955-4EE8-90D6-399F517B7A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23" y="2387081"/>
            <a:ext cx="1298341" cy="3571961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43FBA0B-ED1F-4A17-BC80-9D84C7B63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037301"/>
              </p:ext>
            </p:extLst>
          </p:nvPr>
        </p:nvGraphicFramePr>
        <p:xfrm>
          <a:off x="2832991" y="1825969"/>
          <a:ext cx="5118377" cy="307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D53D3D7-73EE-44C3-93C1-EB4503EEB4CD}"/>
              </a:ext>
            </a:extLst>
          </p:cNvPr>
          <p:cNvSpPr/>
          <p:nvPr/>
        </p:nvSpPr>
        <p:spPr>
          <a:xfrm>
            <a:off x="3047999" y="47997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cs typeface="Century Gothic"/>
              </a:rPr>
              <a:t>This scatterplot describes the relationship between minutes studying and score on a test. </a:t>
            </a:r>
            <a:r>
              <a:rPr lang="en-US" i="1" dirty="0">
                <a:cs typeface="Century Gothic"/>
              </a:rPr>
              <a:t>As the time spent studying increases, the test scores increase.</a:t>
            </a:r>
          </a:p>
          <a:p>
            <a:endParaRPr lang="en-US" dirty="0">
              <a:cs typeface="Century Gothic"/>
            </a:endParaRPr>
          </a:p>
          <a:p>
            <a:r>
              <a:rPr lang="en-US" dirty="0">
                <a:cs typeface="Century Gothic"/>
              </a:rPr>
              <a:t>What would you predict is the test score for someone who spends 10 minutes studying?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A5DC4-2C69-4E7F-B605-3FC32C0137DB}"/>
              </a:ext>
            </a:extLst>
          </p:cNvPr>
          <p:cNvSpPr txBox="1"/>
          <p:nvPr/>
        </p:nvSpPr>
        <p:spPr>
          <a:xfrm>
            <a:off x="9213215" y="6184731"/>
            <a:ext cx="134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59-63</a:t>
            </a:r>
          </a:p>
        </p:txBody>
      </p:sp>
    </p:spTree>
    <p:extLst>
      <p:ext uri="{BB962C8B-B14F-4D97-AF65-F5344CB8AC3E}">
        <p14:creationId xmlns:p14="http://schemas.microsoft.com/office/powerpoint/2010/main" val="1378588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1BD1-AE0B-48FD-A5C8-E90BAC67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describe using correlation coefficient, 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05926-072E-400A-81BF-EF1837F3D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903620"/>
            <a:ext cx="10554574" cy="10908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Correlation tells us how two sets of data relate to one another.  If there is correlation, then there is some sort of relationship.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F86BCF-EC6C-4E52-AEAE-BDFD4552D11A}"/>
              </a:ext>
            </a:extLst>
          </p:cNvPr>
          <p:cNvSpPr txBox="1"/>
          <p:nvPr/>
        </p:nvSpPr>
        <p:spPr>
          <a:xfrm>
            <a:off x="1001614" y="3800809"/>
            <a:ext cx="1649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/>
                <a:cs typeface="Century Gothic"/>
              </a:rPr>
              <a:t>Negative </a:t>
            </a: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Linear</a:t>
            </a: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Correlation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14E091-61FD-4D9F-93A4-A5CF56597772}"/>
              </a:ext>
            </a:extLst>
          </p:cNvPr>
          <p:cNvSpPr txBox="1"/>
          <p:nvPr/>
        </p:nvSpPr>
        <p:spPr>
          <a:xfrm>
            <a:off x="3854924" y="3761022"/>
            <a:ext cx="1658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/>
                <a:cs typeface="Century Gothic"/>
              </a:rPr>
              <a:t>Positive </a:t>
            </a: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Linear</a:t>
            </a: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Correlation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DB70E5-82C4-462D-B1EB-B9BE89DAEC8E}"/>
              </a:ext>
            </a:extLst>
          </p:cNvPr>
          <p:cNvSpPr txBox="1"/>
          <p:nvPr/>
        </p:nvSpPr>
        <p:spPr>
          <a:xfrm>
            <a:off x="6198130" y="3914911"/>
            <a:ext cx="1743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/>
                <a:cs typeface="Century Gothic"/>
              </a:rPr>
              <a:t>No</a:t>
            </a:r>
          </a:p>
          <a:p>
            <a:r>
              <a:rPr lang="en-US" sz="2000" dirty="0">
                <a:latin typeface="Century Gothic"/>
                <a:cs typeface="Century Gothic"/>
              </a:rPr>
              <a:t>Correlation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53838-0953-4C92-82AA-58EA77F6FF49}"/>
              </a:ext>
            </a:extLst>
          </p:cNvPr>
          <p:cNvSpPr txBox="1"/>
          <p:nvPr/>
        </p:nvSpPr>
        <p:spPr>
          <a:xfrm>
            <a:off x="9181983" y="3914911"/>
            <a:ext cx="1683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Non-Linear</a:t>
            </a:r>
          </a:p>
          <a:p>
            <a:r>
              <a:rPr lang="en-US" sz="2000" dirty="0">
                <a:latin typeface="Century Gothic"/>
                <a:cs typeface="Century Gothic"/>
              </a:rPr>
              <a:t>Correlation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3A9AAA2-6C6D-4927-B49D-1BBAEF99BC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281306"/>
              </p:ext>
            </p:extLst>
          </p:nvPr>
        </p:nvGraphicFramePr>
        <p:xfrm>
          <a:off x="878098" y="4851885"/>
          <a:ext cx="1896535" cy="158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9F62A7-1D0F-4673-A45E-5960F9AEE5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803241"/>
              </p:ext>
            </p:extLst>
          </p:nvPr>
        </p:nvGraphicFramePr>
        <p:xfrm>
          <a:off x="3753074" y="4851885"/>
          <a:ext cx="1862667" cy="158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56937DD-897D-4CD9-AEB3-89C1ACC268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676530"/>
              </p:ext>
            </p:extLst>
          </p:nvPr>
        </p:nvGraphicFramePr>
        <p:xfrm>
          <a:off x="6067518" y="4774345"/>
          <a:ext cx="1888067" cy="158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59FA39E-553C-433F-9E0A-6F38C0A79A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694504"/>
              </p:ext>
            </p:extLst>
          </p:nvPr>
        </p:nvGraphicFramePr>
        <p:xfrm>
          <a:off x="9053487" y="4622797"/>
          <a:ext cx="1811868" cy="158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815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A037-4549-498C-B084-D1E2D8EA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describe Scatter plots using the correlation coefficient, 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7670F-7730-4DC0-8CAB-8FFDA5F09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1435313"/>
          </a:xfrm>
        </p:spPr>
        <p:txBody>
          <a:bodyPr/>
          <a:lstStyle/>
          <a:p>
            <a:r>
              <a:rPr lang="en-US" dirty="0"/>
              <a:t>We can measure correlation coefficient, or the R-value.  The correlation coefficient is always between -1 and 1, and tells us how close the scatter plot is forming a straight line.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67568C-53F4-4E10-80B3-29ABD116BC9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03157" y="3657600"/>
            <a:ext cx="9785683" cy="14353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C54986-0007-43F0-8D95-806EB96DD894}"/>
              </a:ext>
            </a:extLst>
          </p:cNvPr>
          <p:cNvSpPr txBox="1"/>
          <p:nvPr/>
        </p:nvSpPr>
        <p:spPr>
          <a:xfrm>
            <a:off x="1379620" y="5217240"/>
            <a:ext cx="978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 =-1		r = -0.8	   r = -0.5	      r = 0	      r = .05		r = 0.8		r =	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743B3A-596E-4CD1-815B-5966FE31EEC9}"/>
              </a:ext>
            </a:extLst>
          </p:cNvPr>
          <p:cNvSpPr txBox="1"/>
          <p:nvPr/>
        </p:nvSpPr>
        <p:spPr>
          <a:xfrm>
            <a:off x="1026697" y="5678905"/>
            <a:ext cx="125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Negative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47F3B-2F35-4B55-9CB8-FA7E77EDBC49}"/>
              </a:ext>
            </a:extLst>
          </p:cNvPr>
          <p:cNvSpPr txBox="1"/>
          <p:nvPr/>
        </p:nvSpPr>
        <p:spPr>
          <a:xfrm>
            <a:off x="2847473" y="5706979"/>
            <a:ext cx="1299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negative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98F7B-C5CB-441D-82A0-AC7BE78AA84E}"/>
              </a:ext>
            </a:extLst>
          </p:cNvPr>
          <p:cNvSpPr txBox="1"/>
          <p:nvPr/>
        </p:nvSpPr>
        <p:spPr>
          <a:xfrm>
            <a:off x="4475747" y="5764481"/>
            <a:ext cx="1451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Weak Negative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5552A-F84B-44A7-B18D-810CBC07E533}"/>
              </a:ext>
            </a:extLst>
          </p:cNvPr>
          <p:cNvSpPr txBox="1"/>
          <p:nvPr/>
        </p:nvSpPr>
        <p:spPr>
          <a:xfrm>
            <a:off x="5927557" y="5753285"/>
            <a:ext cx="1451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correlation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1C27DC-C1A8-48A5-9F3C-454875E5CDF1}"/>
              </a:ext>
            </a:extLst>
          </p:cNvPr>
          <p:cNvSpPr txBox="1"/>
          <p:nvPr/>
        </p:nvSpPr>
        <p:spPr>
          <a:xfrm>
            <a:off x="7411452" y="5678905"/>
            <a:ext cx="1106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Weak Positive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E5A803-87F4-4FD4-94EF-070962EB3804}"/>
              </a:ext>
            </a:extLst>
          </p:cNvPr>
          <p:cNvSpPr txBox="1"/>
          <p:nvPr/>
        </p:nvSpPr>
        <p:spPr>
          <a:xfrm>
            <a:off x="8718886" y="5678905"/>
            <a:ext cx="122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Positive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B6DFB7-4A4E-4402-8F0C-071386A10CE4}"/>
              </a:ext>
            </a:extLst>
          </p:cNvPr>
          <p:cNvSpPr txBox="1"/>
          <p:nvPr/>
        </p:nvSpPr>
        <p:spPr>
          <a:xfrm>
            <a:off x="10138618" y="5678904"/>
            <a:ext cx="122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Positive </a:t>
            </a:r>
          </a:p>
        </p:txBody>
      </p:sp>
    </p:spTree>
    <p:extLst>
      <p:ext uri="{BB962C8B-B14F-4D97-AF65-F5344CB8AC3E}">
        <p14:creationId xmlns:p14="http://schemas.microsoft.com/office/powerpoint/2010/main" val="219944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97E777-8077-48ED-861D-919762A4A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48AF6BEF-7139-416D-8C2F-4AD91DA472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B58DCA-C915-4FA9-BB82-F444F8D3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/>
              <a:t>What is the difference between Correlation and Causation?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F7A54-0515-4C9A-A26A-1949EE654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24" y="1607531"/>
            <a:ext cx="3404372" cy="3632200"/>
          </a:xfrm>
        </p:spPr>
        <p:txBody>
          <a:bodyPr>
            <a:normAutofit/>
          </a:bodyPr>
          <a:lstStyle/>
          <a:p>
            <a:r>
              <a:rPr lang="en-US" sz="1600" dirty="0"/>
              <a:t>“Correlation does not imply causation”, is a common phrase in stats.  It means correlation is not causation.  Just because there is a relationship, it does not mean it is the cause.  </a:t>
            </a:r>
          </a:p>
        </p:txBody>
      </p:sp>
      <p:sp>
        <p:nvSpPr>
          <p:cNvPr id="13" name="Rounded Rectangle 17">
            <a:extLst>
              <a:ext uri="{FF2B5EF4-FFF2-40B4-BE49-F238E27FC236}">
                <a16:creationId xmlns:a16="http://schemas.microsoft.com/office/drawing/2014/main" id="{03BFF6BD-7732-42A2-AEA2-7E4BC4FF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atter.png">
            <a:extLst>
              <a:ext uri="{FF2B5EF4-FFF2-40B4-BE49-F238E27FC236}">
                <a16:creationId xmlns:a16="http://schemas.microsoft.com/office/drawing/2014/main" id="{20B16B2D-9F52-4491-8656-D13F15994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9" r="10960" b="3"/>
          <a:stretch/>
        </p:blipFill>
        <p:spPr>
          <a:xfrm>
            <a:off x="5603704" y="1266159"/>
            <a:ext cx="5638853" cy="4330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080F4A-8EE1-4518-9800-77A725A20EB1}"/>
              </a:ext>
            </a:extLst>
          </p:cNvPr>
          <p:cNvSpPr txBox="1"/>
          <p:nvPr/>
        </p:nvSpPr>
        <p:spPr>
          <a:xfrm>
            <a:off x="5288336" y="294654"/>
            <a:ext cx="6269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Is there Causation?</a:t>
            </a:r>
          </a:p>
        </p:txBody>
      </p:sp>
    </p:spTree>
    <p:extLst>
      <p:ext uri="{BB962C8B-B14F-4D97-AF65-F5344CB8AC3E}">
        <p14:creationId xmlns:p14="http://schemas.microsoft.com/office/powerpoint/2010/main" val="81489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EA5B-081F-40EC-9F0B-9A33CB5A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or Causation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1879-E77D-4ACC-9B01-4280BF246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age of a child and their shoe size.  </a:t>
            </a:r>
          </a:p>
          <a:p>
            <a:r>
              <a:rPr lang="en-US" dirty="0"/>
              <a:t>The number of cars on the road and the number of accidents reported.  </a:t>
            </a:r>
          </a:p>
          <a:p>
            <a:r>
              <a:rPr lang="en-US" dirty="0"/>
              <a:t>The number of sales made and the amount of commission earned.  </a:t>
            </a:r>
          </a:p>
          <a:p>
            <a:r>
              <a:rPr lang="en-US" dirty="0"/>
              <a:t>A child’s weight and the size of her vocabulary. </a:t>
            </a:r>
          </a:p>
          <a:p>
            <a:r>
              <a:rPr lang="en-US" dirty="0"/>
              <a:t>The number of miles drive and the amount of gas used.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D5FE5-FB7F-4B31-AA79-E733BBA28DB3}"/>
              </a:ext>
            </a:extLst>
          </p:cNvPr>
          <p:cNvSpPr txBox="1"/>
          <p:nvPr/>
        </p:nvSpPr>
        <p:spPr>
          <a:xfrm>
            <a:off x="9629774" y="3086298"/>
            <a:ext cx="205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E185D6-30FB-4FB2-90BC-E3CEEDAE0B59}"/>
              </a:ext>
            </a:extLst>
          </p:cNvPr>
          <p:cNvSpPr txBox="1"/>
          <p:nvPr/>
        </p:nvSpPr>
        <p:spPr>
          <a:xfrm>
            <a:off x="9629773" y="4367451"/>
            <a:ext cx="205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239E7-843C-4C7B-9D76-96E24CCDEEDC}"/>
              </a:ext>
            </a:extLst>
          </p:cNvPr>
          <p:cNvSpPr txBox="1"/>
          <p:nvPr/>
        </p:nvSpPr>
        <p:spPr>
          <a:xfrm>
            <a:off x="9629774" y="3517987"/>
            <a:ext cx="205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Correlation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781108-E14B-409D-B362-7DA720720B2D}"/>
              </a:ext>
            </a:extLst>
          </p:cNvPr>
          <p:cNvSpPr txBox="1"/>
          <p:nvPr/>
        </p:nvSpPr>
        <p:spPr>
          <a:xfrm>
            <a:off x="9629774" y="3919998"/>
            <a:ext cx="1400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Causation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5EBE98-D11B-4659-A541-B6E55A786527}"/>
              </a:ext>
            </a:extLst>
          </p:cNvPr>
          <p:cNvSpPr txBox="1"/>
          <p:nvPr/>
        </p:nvSpPr>
        <p:spPr>
          <a:xfrm>
            <a:off x="9629774" y="4846123"/>
            <a:ext cx="1400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Causation</a:t>
            </a:r>
          </a:p>
        </p:txBody>
      </p:sp>
    </p:spTree>
    <p:extLst>
      <p:ext uri="{BB962C8B-B14F-4D97-AF65-F5344CB8AC3E}">
        <p14:creationId xmlns:p14="http://schemas.microsoft.com/office/powerpoint/2010/main" val="408760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179</TotalTime>
  <Words>331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Scatter Plots, Correlation, and Causation</vt:lpstr>
      <vt:lpstr>Scatter Plot </vt:lpstr>
      <vt:lpstr>Scatter Plot Example</vt:lpstr>
      <vt:lpstr>How to describe using correlation coefficient, r? </vt:lpstr>
      <vt:lpstr>How do you describe Scatter plots using the correlation coefficient, r?</vt:lpstr>
      <vt:lpstr>What is the difference between Correlation and Causation?</vt:lpstr>
      <vt:lpstr>Correlation or Causation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 Plots, Correlation, and Coefficient</dc:title>
  <dc:creator>Andrea Jenkins</dc:creator>
  <cp:lastModifiedBy>Andrea Jenkins</cp:lastModifiedBy>
  <cp:revision>12</cp:revision>
  <dcterms:created xsi:type="dcterms:W3CDTF">2020-04-16T14:28:37Z</dcterms:created>
  <dcterms:modified xsi:type="dcterms:W3CDTF">2020-04-17T15:20:12Z</dcterms:modified>
</cp:coreProperties>
</file>